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1068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72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94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38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265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50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613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252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899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999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95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C3446-0B65-4B71-B97E-D612217013E0}" type="datetimeFigureOut">
              <a:rPr lang="ko-KR" altLang="en-US" smtClean="0"/>
              <a:t>2025-10-12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F8417-961E-4F2B-972A-A782874B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455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0864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안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제품 판매 위주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63588" y="2224216"/>
            <a:ext cx="590097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SmartQuadra</a:t>
            </a:r>
            <a:r>
              <a:rPr lang="en-US" altLang="ko-KR" dirty="0" smtClean="0"/>
              <a:t>-Endo </a:t>
            </a:r>
            <a:r>
              <a:rPr lang="ko-KR" altLang="en-US" dirty="0" smtClean="0"/>
              <a:t>도입 사용에 따른 지출 금액 정리</a:t>
            </a:r>
            <a:endParaRPr lang="en-US" altLang="ko-KR" dirty="0" smtClean="0"/>
          </a:p>
          <a:p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최초 설치</a:t>
            </a:r>
            <a:r>
              <a:rPr lang="en-US" altLang="ko-KR" dirty="0"/>
              <a:t> </a:t>
            </a:r>
            <a:r>
              <a:rPr lang="ko-KR" altLang="en-US" dirty="0" smtClean="0"/>
              <a:t>비용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생산비용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소프트웨어 구독료</a:t>
            </a:r>
            <a:r>
              <a:rPr lang="en-US" altLang="ko-KR" dirty="0" smtClean="0"/>
              <a:t>: 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50</a:t>
            </a:r>
            <a:r>
              <a:rPr lang="ko-KR" altLang="en-US" dirty="0" smtClean="0"/>
              <a:t>만원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시스템 유지보수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매주 방문 무상 </a:t>
            </a:r>
            <a:r>
              <a:rPr lang="en-US" altLang="ko-KR" dirty="0" smtClean="0"/>
              <a:t>AS </a:t>
            </a:r>
            <a:r>
              <a:rPr lang="ko-KR" altLang="en-US" dirty="0" smtClean="0"/>
              <a:t>비용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err="1" smtClean="0"/>
              <a:t>커스터마이징</a:t>
            </a:r>
            <a:r>
              <a:rPr lang="ko-KR" altLang="en-US" dirty="0" smtClean="0"/>
              <a:t> 및 인건비</a:t>
            </a:r>
            <a:r>
              <a:rPr lang="en-US" altLang="ko-KR" dirty="0" smtClean="0"/>
              <a:t>: AS 2</a:t>
            </a:r>
            <a:r>
              <a:rPr lang="ko-KR" altLang="en-US" dirty="0" smtClean="0"/>
              <a:t>인 및 개발비용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교육비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월</a:t>
            </a:r>
            <a:r>
              <a:rPr lang="en-US" altLang="ko-KR" dirty="0" smtClean="0"/>
              <a:t>100</a:t>
            </a:r>
            <a:r>
              <a:rPr lang="ko-KR" altLang="en-US" dirty="0" smtClean="0"/>
              <a:t>만원 병원 사용료 </a:t>
            </a:r>
            <a:r>
              <a:rPr lang="ko-KR" altLang="en-US" dirty="0" err="1" smtClean="0"/>
              <a:t>지급비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예비비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예상치 못한 일 대비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endParaRPr lang="en-US" altLang="ko-KR" dirty="0" smtClean="0"/>
          </a:p>
          <a:p>
            <a:pPr marL="285750" indent="-285750">
              <a:buFontTx/>
              <a:buChar char="-"/>
            </a:pP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454" y="5897065"/>
            <a:ext cx="838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시스템 도입에 따른 사업비를 도에서 지급함에 따라 해당 업체만 </a:t>
            </a:r>
            <a:r>
              <a:rPr lang="ko-KR" altLang="en-US" dirty="0" err="1" smtClean="0"/>
              <a:t>좋은것</a:t>
            </a:r>
            <a:r>
              <a:rPr lang="ko-KR" altLang="en-US" dirty="0" smtClean="0"/>
              <a:t> 아니냐</a:t>
            </a:r>
            <a:endParaRPr lang="en-US" altLang="ko-KR" dirty="0" smtClean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296938"/>
              </p:ext>
            </p:extLst>
          </p:nvPr>
        </p:nvGraphicFramePr>
        <p:xfrm>
          <a:off x="474705" y="2224216"/>
          <a:ext cx="4800601" cy="3171825"/>
        </p:xfrm>
        <a:graphic>
          <a:graphicData uri="http://schemas.openxmlformats.org/drawingml/2006/table">
            <a:tbl>
              <a:tblPr/>
              <a:tblGrid>
                <a:gridCol w="685347"/>
                <a:gridCol w="1269161"/>
                <a:gridCol w="980427"/>
                <a:gridCol w="913796"/>
                <a:gridCol w="951870"/>
              </a:tblGrid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세부 항목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차년도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(5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대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68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차년도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(6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568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차년도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(8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자본 지출 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CAPEX)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최초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설치</a:t>
                      </a:r>
                      <a:endParaRPr lang="ko-KR" altLang="en-US" sz="1000" b="0" i="0" u="none" strike="noStrike">
                        <a:solidFill>
                          <a:srgbClr val="434343"/>
                        </a:solidFill>
                        <a:effectLst/>
                        <a:latin typeface="Roboto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 dirty="0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22,500,000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27,000,000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36,000,000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소계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22,500,000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27,000,000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36,000,000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운영 지출 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OPEX)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소프트웨어 사용료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66,000,000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114,000,000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시스템 유지보수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18,000,000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39,600,000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68,400,000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커스터마이징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및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AI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업그레이드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전담팀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100,000,000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100,000,000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100,000,000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교육 훈련비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12,000,000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36,000,000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60,000,000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예비비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소계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170,000,000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251,600,000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352,400,000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총계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192,500,000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278,600,000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388,400,000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총합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859,500,000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508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안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제품 </a:t>
            </a:r>
            <a:r>
              <a:rPr lang="en-US" altLang="ko-KR" dirty="0" smtClean="0"/>
              <a:t>+ </a:t>
            </a:r>
            <a:r>
              <a:rPr lang="ko-KR" altLang="en-US" dirty="0" smtClean="0"/>
              <a:t>데이터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4734" y="1624686"/>
            <a:ext cx="569021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SmartQuadra</a:t>
            </a:r>
            <a:r>
              <a:rPr lang="en-US" altLang="ko-KR" dirty="0" smtClean="0"/>
              <a:t>-Endo </a:t>
            </a:r>
            <a:r>
              <a:rPr lang="ko-KR" altLang="en-US" dirty="0" smtClean="0"/>
              <a:t>도입 사용에 따른 지출 금액 정리</a:t>
            </a:r>
            <a:endParaRPr lang="en-US" altLang="ko-KR" dirty="0" smtClean="0"/>
          </a:p>
          <a:p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최초 설치</a:t>
            </a:r>
            <a:r>
              <a:rPr lang="en-US" altLang="ko-KR" dirty="0"/>
              <a:t> </a:t>
            </a:r>
            <a:r>
              <a:rPr lang="ko-KR" altLang="en-US" dirty="0" smtClean="0"/>
              <a:t>비용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생산비용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소프트웨어 구독료</a:t>
            </a:r>
            <a:r>
              <a:rPr lang="en-US" altLang="ko-KR" dirty="0" smtClean="0"/>
              <a:t>: 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50</a:t>
            </a:r>
            <a:r>
              <a:rPr lang="ko-KR" altLang="en-US" dirty="0" smtClean="0"/>
              <a:t>만원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시스템 유지보수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매주 방문 </a:t>
            </a:r>
            <a:r>
              <a:rPr lang="en-US" altLang="ko-KR" dirty="0" smtClean="0"/>
              <a:t>AS </a:t>
            </a:r>
            <a:r>
              <a:rPr lang="ko-KR" altLang="en-US" dirty="0" smtClean="0"/>
              <a:t>비용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err="1" smtClean="0"/>
              <a:t>커스터마이징</a:t>
            </a:r>
            <a:r>
              <a:rPr lang="ko-KR" altLang="en-US" dirty="0" smtClean="0"/>
              <a:t> 및 인건비</a:t>
            </a:r>
            <a:r>
              <a:rPr lang="en-US" altLang="ko-KR" dirty="0" smtClean="0"/>
              <a:t>: AS 2</a:t>
            </a:r>
            <a:r>
              <a:rPr lang="ko-KR" altLang="en-US" dirty="0" smtClean="0"/>
              <a:t>인 및 개발비용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교육비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월</a:t>
            </a:r>
            <a:r>
              <a:rPr lang="en-US" altLang="ko-KR" dirty="0" smtClean="0"/>
              <a:t>100</a:t>
            </a:r>
            <a:r>
              <a:rPr lang="ko-KR" altLang="en-US" dirty="0" smtClean="0"/>
              <a:t>만원 병원 사용료 </a:t>
            </a:r>
            <a:r>
              <a:rPr lang="ko-KR" altLang="en-US" dirty="0" err="1" smtClean="0"/>
              <a:t>지급비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예비비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예상치 못한 일 대비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endParaRPr lang="en-US" altLang="ko-KR" dirty="0" smtClean="0"/>
          </a:p>
          <a:p>
            <a:pPr marL="285750" indent="-285750">
              <a:buFontTx/>
              <a:buChar char="-"/>
            </a:pP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9217" y="5479577"/>
            <a:ext cx="111460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차년도 데이터 획득에 따른 사업의 구성 요건 변경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ko-KR" altLang="en-US" dirty="0" smtClean="0"/>
              <a:t>경기도 전산실에 익명화된 동영상 데이터 및 </a:t>
            </a:r>
            <a:r>
              <a:rPr lang="ko-KR" altLang="en-US" dirty="0" err="1" smtClean="0"/>
              <a:t>빅데이터</a:t>
            </a:r>
            <a:r>
              <a:rPr lang="ko-KR" altLang="en-US" dirty="0" smtClean="0"/>
              <a:t> 제공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- </a:t>
            </a:r>
            <a:r>
              <a:rPr lang="ko-KR" altLang="en-US" dirty="0" smtClean="0"/>
              <a:t>대장내시경 </a:t>
            </a:r>
            <a:r>
              <a:rPr lang="en-US" altLang="ko-KR" dirty="0" smtClean="0"/>
              <a:t>AI </a:t>
            </a:r>
            <a:r>
              <a:rPr lang="ko-KR" altLang="en-US" dirty="0" smtClean="0"/>
              <a:t>제품의 정규화</a:t>
            </a:r>
            <a:r>
              <a:rPr lang="en-US" altLang="ko-KR" dirty="0" smtClean="0"/>
              <a:t>(</a:t>
            </a:r>
            <a:r>
              <a:rPr lang="ko-KR" altLang="en-US" dirty="0" smtClean="0"/>
              <a:t>경기도에서 대장내시경 제품을 팔고 싶으면 일단 훈련부터 </a:t>
            </a:r>
            <a:r>
              <a:rPr lang="ko-KR" altLang="en-US" dirty="0" err="1" smtClean="0"/>
              <a:t>시켜야한다</a:t>
            </a:r>
            <a:r>
              <a:rPr lang="en-US" altLang="ko-KR" dirty="0" smtClean="0"/>
              <a:t>.)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834131"/>
              </p:ext>
            </p:extLst>
          </p:nvPr>
        </p:nvGraphicFramePr>
        <p:xfrm>
          <a:off x="391125" y="1690688"/>
          <a:ext cx="4737101" cy="3171825"/>
        </p:xfrm>
        <a:graphic>
          <a:graphicData uri="http://schemas.openxmlformats.org/drawingml/2006/table">
            <a:tbl>
              <a:tblPr/>
              <a:tblGrid>
                <a:gridCol w="685341"/>
                <a:gridCol w="1205692"/>
                <a:gridCol w="980418"/>
                <a:gridCol w="913788"/>
                <a:gridCol w="951862"/>
              </a:tblGrid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세부 항목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차년도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(19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대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68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차년도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(6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568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차년도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(8</a:t>
                      </a:r>
                      <a:r>
                        <a:rPr lang="ko-KR" alt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  <a:r>
                        <a:rPr lang="en-US" altLang="ko-KR" sz="1000" b="0" i="0" u="none" strike="noStrike">
                          <a:solidFill>
                            <a:srgbClr val="FFFFFF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685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자본 지출 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CAPEX)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최초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설치</a:t>
                      </a:r>
                      <a:endParaRPr lang="ko-KR" altLang="en-US" sz="1000" b="0" i="0" u="none" strike="noStrike">
                        <a:solidFill>
                          <a:srgbClr val="434343"/>
                        </a:solidFill>
                        <a:effectLst/>
                        <a:latin typeface="Roboto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85,500,000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소계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85,500,000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운영 지출 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OPEX)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소프트웨어 사용료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114,000,000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114,000,000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시스템 유지보수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68,400,000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68,400,000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68,400,000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커스터마이징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및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AI 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업그레이드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전담팀</a:t>
                      </a:r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150,000,000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150,000,000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150,000,000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교육 훈련비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60,000,000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60,000,000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60,000,000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예비비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10,000,000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소계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288,400,000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402,400,000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402,400,000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총계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373,900,000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402,400,000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>
                          <a:solidFill>
                            <a:srgbClr val="434343"/>
                          </a:solidFill>
                          <a:effectLst/>
                          <a:latin typeface="Roboto"/>
                          <a:ea typeface="맑은 고딕" panose="020B0503020000020004" pitchFamily="50" charset="-127"/>
                        </a:rPr>
                        <a:t>402,400,000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총합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1,178,700,000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99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297</Words>
  <Application>Microsoft Office PowerPoint</Application>
  <PresentationFormat>와이드스크린</PresentationFormat>
  <Paragraphs>137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Roboto</vt:lpstr>
      <vt:lpstr>돋움</vt:lpstr>
      <vt:lpstr>맑은 고딕</vt:lpstr>
      <vt:lpstr>Arial</vt:lpstr>
      <vt:lpstr>Office 테마</vt:lpstr>
      <vt:lpstr>PowerPoint 프레젠테이션</vt:lpstr>
      <vt:lpstr>1안. 제품 판매 위주</vt:lpstr>
      <vt:lpstr>2안. 제품 + 데이터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계정</dc:creator>
  <cp:lastModifiedBy>Microsoft 계정</cp:lastModifiedBy>
  <cp:revision>3</cp:revision>
  <dcterms:created xsi:type="dcterms:W3CDTF">2025-10-12T01:40:05Z</dcterms:created>
  <dcterms:modified xsi:type="dcterms:W3CDTF">2025-10-12T02:09:42Z</dcterms:modified>
</cp:coreProperties>
</file>